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812" r:id="rId4"/>
  </p:sldMasterIdLst>
  <p:notesMasterIdLst>
    <p:notesMasterId r:id="rId26"/>
  </p:notesMasterIdLst>
  <p:handoutMasterIdLst>
    <p:handoutMasterId r:id="rId27"/>
  </p:handoutMasterIdLst>
  <p:sldIdLst>
    <p:sldId id="295" r:id="rId5"/>
    <p:sldId id="348" r:id="rId6"/>
    <p:sldId id="356" r:id="rId7"/>
    <p:sldId id="268" r:id="rId8"/>
    <p:sldId id="344" r:id="rId9"/>
    <p:sldId id="335" r:id="rId10"/>
    <p:sldId id="360" r:id="rId11"/>
    <p:sldId id="359" r:id="rId12"/>
    <p:sldId id="341" r:id="rId13"/>
    <p:sldId id="338" r:id="rId14"/>
    <p:sldId id="350" r:id="rId15"/>
    <p:sldId id="362" r:id="rId16"/>
    <p:sldId id="342" r:id="rId17"/>
    <p:sldId id="355" r:id="rId18"/>
    <p:sldId id="361" r:id="rId19"/>
    <p:sldId id="345" r:id="rId20"/>
    <p:sldId id="331" r:id="rId21"/>
    <p:sldId id="357" r:id="rId22"/>
    <p:sldId id="358" r:id="rId23"/>
    <p:sldId id="336" r:id="rId24"/>
    <p:sldId id="35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FC"/>
    <a:srgbClr val="3940F9"/>
    <a:srgbClr val="B0236E"/>
    <a:srgbClr val="4AA6FB"/>
    <a:srgbClr val="4BAAFE"/>
    <a:srgbClr val="A86ED4"/>
    <a:srgbClr val="ED8BD8"/>
    <a:srgbClr val="E349C2"/>
    <a:srgbClr val="31AD92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87"/>
  </p:normalViewPr>
  <p:slideViewPr>
    <p:cSldViewPr snapToGrid="0" snapToObjects="1">
      <p:cViewPr varScale="1">
        <p:scale>
          <a:sx n="89" d="100"/>
          <a:sy n="89" d="100"/>
        </p:scale>
        <p:origin x="24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3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2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8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9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7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14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96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8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3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9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3" y="0"/>
            <a:ext cx="10058400" cy="6692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13252"/>
            <a:ext cx="12192001" cy="6879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E3CD6BEF-379A-4494-A8A5-44D0104E599A}"/>
              </a:ext>
            </a:extLst>
          </p:cNvPr>
          <p:cNvSpPr/>
          <p:nvPr/>
        </p:nvSpPr>
        <p:spPr>
          <a:xfrm>
            <a:off x="10654084" y="-728570"/>
            <a:ext cx="2251881" cy="2345099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987750" y="4779345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6C6DB8-7D52-4A72-A051-2BFEF0CC54A2}"/>
              </a:ext>
            </a:extLst>
          </p:cNvPr>
          <p:cNvSpPr txBox="1"/>
          <p:nvPr/>
        </p:nvSpPr>
        <p:spPr>
          <a:xfrm>
            <a:off x="1466944" y="957173"/>
            <a:ext cx="901013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/>
                </a:solidFill>
                <a:latin typeface="Abadi" panose="020B0604020104020204" pitchFamily="34" charset="0"/>
              </a:rPr>
              <a:t>SCHOOLS-HUB</a:t>
            </a:r>
          </a:p>
          <a:p>
            <a:pPr algn="ctr"/>
            <a:endParaRPr lang="en-US" sz="3600" dirty="0">
              <a:solidFill>
                <a:srgbClr val="4584FC"/>
              </a:solidFill>
              <a:latin typeface="Abadi" panose="020B06040201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Final Year Project </a:t>
            </a:r>
          </a:p>
          <a:p>
            <a:pPr algn="ctr"/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F20-07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en-US" sz="24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Najeebullah</a:t>
            </a:r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Khan(023-20-0058)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Muhammad </a:t>
            </a:r>
            <a:r>
              <a:rPr lang="en-US" sz="24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Daud</a:t>
            </a:r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(023-20-0092)</a:t>
            </a:r>
          </a:p>
          <a:p>
            <a:pPr algn="ctr"/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Muhammad </a:t>
            </a:r>
            <a:r>
              <a:rPr lang="en-US" sz="24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Umair</a:t>
            </a:r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(023-19-0026)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x-none" sz="2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Project 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Supervisor: </a:t>
            </a:r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  Dr. Ismail </a:t>
            </a:r>
            <a:r>
              <a:rPr lang="en-US" sz="24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Mangrio</a:t>
            </a:r>
            <a:endParaRPr lang="en-US" sz="2400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72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3880" y="11875"/>
            <a:ext cx="12192000" cy="6893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50180" y="-617984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10061" y="286283"/>
            <a:ext cx="8114795" cy="819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Structural Decomposition </a:t>
            </a: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Hierarchy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3" y="1082686"/>
            <a:ext cx="7097611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13518" r="143" b="6852"/>
          <a:stretch/>
        </p:blipFill>
        <p:spPr>
          <a:xfrm>
            <a:off x="1658470" y="1397000"/>
            <a:ext cx="8875059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481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3880" y="11875"/>
            <a:ext cx="12192000" cy="6893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50180" y="-617985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-3880" y="286283"/>
            <a:ext cx="3571834" cy="1477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32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Entity Relationship Diagram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29657" y="1746688"/>
            <a:ext cx="2596845" cy="9165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 b="3333"/>
          <a:stretch/>
        </p:blipFill>
        <p:spPr>
          <a:xfrm>
            <a:off x="3524734" y="127000"/>
            <a:ext cx="8201088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470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5" y="0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42118" y="484483"/>
            <a:ext cx="990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System Description</a:t>
            </a:r>
          </a:p>
          <a:p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102578"/>
            <a:ext cx="3704877" cy="5397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999655" y="1319098"/>
            <a:ext cx="101546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Assumptions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User has compatible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browser.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User has internet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connection.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User knows English language.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60625" y="-641458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999654" y="3926517"/>
            <a:ext cx="10154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Dependencies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User dependency on the authentication and verification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identity.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Response time of application may depend on internet </a:t>
            </a:r>
            <a:r>
              <a:rPr lang="en-US" sz="2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connection.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542449" y="5195594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810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6" y="16952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1165908" y="482878"/>
            <a:ext cx="592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Technologies Used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091264"/>
            <a:ext cx="4548373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ow to create your first MERN (MongoDB, Express JS, React JS and Node JS)  Stack | by Sam Barros | The Startup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ow to create your first MERN (MongoDB, Express JS, React JS and Node JS)  Stack | by Sam Barros | The Startup | Medi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85516" y="-653327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0" y="775362"/>
            <a:ext cx="4186687" cy="2616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574" y="1207872"/>
            <a:ext cx="2316251" cy="2316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8" y="4203100"/>
            <a:ext cx="3028950" cy="1514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069" y="3886797"/>
            <a:ext cx="3239262" cy="215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88" y="4960338"/>
            <a:ext cx="3522744" cy="1718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6" y="2504523"/>
            <a:ext cx="4241350" cy="21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069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6" y="16952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1165908" y="482878"/>
            <a:ext cx="592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Tools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091264"/>
            <a:ext cx="4548373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ow to create your first MERN (MongoDB, Express JS, React JS and Node JS)  Stack | by Sam Barros | The Startup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ow to create your first MERN (MongoDB, Express JS, React JS and Node JS)  Stack | by Sam Barros | The Startup | Mediu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85516" y="-653327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81" y="2205415"/>
            <a:ext cx="24669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800" y="2021898"/>
            <a:ext cx="3513413" cy="19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5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5" y="0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42118" y="484483"/>
            <a:ext cx="990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User Feedback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102578"/>
            <a:ext cx="3704877" cy="5397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999655" y="1319098"/>
            <a:ext cx="101546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User feedback for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our platform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was gathered through a structured process involving a survey distributed to 10 users. The survey was designed using Google Forms and consisted of three main sections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</a:rPr>
              <a:t>General Feedback on Platform Design and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</a:rPr>
              <a:t>Feedback on Specific Features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</a:rPr>
              <a:t>Additional Feedback and </a:t>
            </a:r>
            <a:r>
              <a:rPr lang="en-US" sz="2000" b="1" dirty="0" smtClean="0">
                <a:solidFill>
                  <a:schemeClr val="bg1"/>
                </a:solidFill>
                <a:latin typeface="Abadi" panose="020B0604020104020204" pitchFamily="34" charset="0"/>
              </a:rPr>
              <a:t>Suggestions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60625" y="-641458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542449" y="5195594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69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674203" y="45875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D6432453-158E-48A3-96CB-6E9B41224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74071"/>
              </p:ext>
            </p:extLst>
          </p:nvPr>
        </p:nvGraphicFramePr>
        <p:xfrm>
          <a:off x="1" y="1272060"/>
          <a:ext cx="12192000" cy="558594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966956">
                  <a:extLst>
                    <a:ext uri="{9D8B030D-6E8A-4147-A177-3AD203B41FA5}">
                      <a16:colId xmlns="" xmlns:a16="http://schemas.microsoft.com/office/drawing/2014/main" val="1878004489"/>
                    </a:ext>
                  </a:extLst>
                </a:gridCol>
                <a:gridCol w="5100985">
                  <a:extLst>
                    <a:ext uri="{9D8B030D-6E8A-4147-A177-3AD203B41FA5}">
                      <a16:colId xmlns="" xmlns:a16="http://schemas.microsoft.com/office/drawing/2014/main" val="1758288013"/>
                    </a:ext>
                  </a:extLst>
                </a:gridCol>
                <a:gridCol w="3124059">
                  <a:extLst>
                    <a:ext uri="{9D8B030D-6E8A-4147-A177-3AD203B41FA5}">
                      <a16:colId xmlns="" xmlns:a16="http://schemas.microsoft.com/office/drawing/2014/main" val="273629005"/>
                    </a:ext>
                  </a:extLst>
                </a:gridCol>
              </a:tblGrid>
              <a:tr h="33100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Modules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Status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45030990"/>
                  </a:ext>
                </a:extLst>
              </a:tr>
              <a:tr h="42589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Proposal</a:t>
                      </a:r>
                      <a:endParaRPr lang="en-US" sz="1400" b="1" dirty="0"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b="1" dirty="0"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6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52335262"/>
                  </a:ext>
                </a:extLst>
              </a:tr>
              <a:tr h="50489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SRS</a:t>
                      </a:r>
                      <a:r>
                        <a:rPr lang="en-US" sz="1400" baseline="0" dirty="0" smtClean="0">
                          <a:effectLst/>
                        </a:rPr>
                        <a:t>  And </a:t>
                      </a:r>
                      <a:r>
                        <a:rPr lang="en-US" sz="1400" dirty="0" smtClean="0">
                          <a:effectLst/>
                        </a:rPr>
                        <a:t>SDS</a:t>
                      </a:r>
                      <a:endParaRPr lang="en-US" sz="1400" b="1" dirty="0"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1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321150962"/>
                  </a:ext>
                </a:extLst>
              </a:tr>
              <a:tr h="412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Backend 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effectLst/>
                        </a:rPr>
                        <a:t>Frontend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943730285"/>
                  </a:ext>
                </a:extLst>
              </a:tr>
              <a:tr h="401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No-SQL</a:t>
                      </a:r>
                      <a:endParaRPr lang="en-US" sz="1400" b="1" dirty="0"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effectLst/>
                        </a:rPr>
                        <a:t>Sign up Module</a:t>
                      </a:r>
                      <a:endParaRPr lang="en-US" sz="1400" b="1" dirty="0"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1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34989852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Authentication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Login Module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1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271641820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Database Connectivity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effectLst/>
                        </a:rPr>
                        <a:t>Home Page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1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37301476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1200" dirty="0" smtClean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effectLst/>
                        </a:rPr>
                        <a:t>Complete</a:t>
                      </a:r>
                      <a:r>
                        <a:rPr lang="en-US" sz="1400" b="1" kern="1200" baseline="0" dirty="0">
                          <a:effectLst/>
                        </a:rPr>
                        <a:t> Frontend Design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1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15022588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 err="1" smtClean="0">
                          <a:effectLst/>
                        </a:rPr>
                        <a:t>Admi</a:t>
                      </a:r>
                      <a:r>
                        <a:rPr lang="x-none" sz="1400" b="1" kern="1200" baseline="0" dirty="0" smtClean="0">
                          <a:effectLst/>
                        </a:rPr>
                        <a:t>n Dashboard</a:t>
                      </a:r>
                      <a:endParaRPr lang="en-US" sz="1400" b="1" kern="1200" baseline="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r>
                        <a:rPr lang="en-US" sz="1200" b="1" kern="1200" baseline="0" dirty="0">
                          <a:effectLst/>
                        </a:rPr>
                        <a:t> </a:t>
                      </a:r>
                      <a:endParaRPr lang="en-US" sz="10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459242924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Blogs Page</a:t>
                      </a:r>
                      <a:endParaRPr lang="en-US" sz="1400" b="1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r>
                        <a:rPr lang="en-US" sz="1200" b="1" kern="1200" baseline="0" dirty="0">
                          <a:effectLst/>
                        </a:rPr>
                        <a:t> </a:t>
                      </a:r>
                      <a:endParaRPr lang="en-US" sz="1000" b="1" kern="1200" dirty="0">
                        <a:solidFill>
                          <a:srgbClr val="002060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96161665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Integration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 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44823931"/>
                  </a:ext>
                </a:extLst>
              </a:tr>
              <a:tr h="419185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2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School Profile Module</a:t>
                      </a:r>
                      <a:endParaRPr lang="en-US" sz="1400" b="1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 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3892667"/>
                  </a:ext>
                </a:extLst>
              </a:tr>
              <a:tr h="371598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Reviews</a:t>
                      </a:r>
                      <a:r>
                        <a:rPr lang="en-US" sz="14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Rating Module</a:t>
                      </a:r>
                      <a:endParaRPr lang="en-US" sz="1400" b="1" kern="1200" dirty="0">
                        <a:solidFill>
                          <a:schemeClr val="tx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34871788"/>
                  </a:ext>
                </a:extLst>
              </a:tr>
              <a:tr h="371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Final </a:t>
                      </a:r>
                      <a:r>
                        <a:rPr lang="en-US" sz="1400" kern="1200" dirty="0" smtClean="0">
                          <a:effectLst/>
                        </a:rPr>
                        <a:t>Report</a:t>
                      </a:r>
                      <a:endParaRPr lang="en-US" sz="1400" b="1" kern="1200" dirty="0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  <a:ea typeface="Adobe Gothic Std B" panose="020B0800000000000000" pitchFamily="34" charset="-128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b="1" dirty="0">
                        <a:effectLst/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effectLst/>
                        </a:rPr>
                        <a:t>Completed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51537699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="" xmlns:a16="http://schemas.microsoft.com/office/drawing/2014/main" id="{7CF56C5B-E5CC-40C9-A01B-42FFF075F587}"/>
              </a:ext>
            </a:extLst>
          </p:cNvPr>
          <p:cNvSpPr txBox="1">
            <a:spLocks/>
          </p:cNvSpPr>
          <p:nvPr/>
        </p:nvSpPr>
        <p:spPr>
          <a:xfrm>
            <a:off x="1" y="10971"/>
            <a:ext cx="12192000" cy="12357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chemeClr val="bg1">
                    <a:lumMod val="95000"/>
                  </a:schemeClr>
                </a:solidFill>
                <a:latin typeface="Trebuchet MS" panose="020B0603020202020204" pitchFamily="34" charset="0"/>
                <a:ea typeface="Adobe Gothic Std B" panose="020B0800000000000000" pitchFamily="34" charset="-128"/>
                <a:cs typeface="+mj-cs"/>
              </a:defRPr>
            </a:lvl1pPr>
          </a:lstStyle>
          <a:p>
            <a:r>
              <a:rPr lang="en-US" sz="3900" dirty="0">
                <a:solidFill>
                  <a:schemeClr val="tx1"/>
                </a:solidFill>
                <a:latin typeface="Adobe Gothic Std B" panose="020B0800000000000000" pitchFamily="34" charset="-128"/>
              </a:rPr>
              <a:t>Implementation Details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052" y="1674027"/>
            <a:ext cx="264877" cy="264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797" y="5017243"/>
            <a:ext cx="264877" cy="264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28" y="5412203"/>
            <a:ext cx="264877" cy="264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28" y="5801819"/>
            <a:ext cx="264877" cy="264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777" y="6197470"/>
            <a:ext cx="264877" cy="2648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086" y="2126725"/>
            <a:ext cx="264877" cy="2648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086" y="3035589"/>
            <a:ext cx="264877" cy="2648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28" y="3452793"/>
            <a:ext cx="264877" cy="2648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228" y="3845326"/>
            <a:ext cx="264877" cy="2648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263" y="4191640"/>
            <a:ext cx="264877" cy="2648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421" y="4578785"/>
            <a:ext cx="264877" cy="2648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292" y="6554595"/>
            <a:ext cx="264877" cy="2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786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868246" y="5602817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14323" y="-61938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674203" y="45875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Expected Outcomes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 flipV="1">
            <a:off x="813334" y="1061750"/>
            <a:ext cx="395263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1025647" y="1399847"/>
            <a:ext cx="107146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User:</a:t>
            </a:r>
            <a:endParaRPr lang="en-US" sz="2400" dirty="0" smtClean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are able to create their profiles.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are able to search multiple schools.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can view School details of various schools at a single platform.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are able leave Reviews.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can read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Blogs.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Parents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can provide prompts to AI Bot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Schools: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Schools can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manage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and update their profiles.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251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14323" y="-61938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674203" y="45875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Conclusion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 flipV="1">
            <a:off x="813334" y="1061750"/>
            <a:ext cx="395263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899114" y="1632499"/>
            <a:ext cx="1071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The </a:t>
            </a: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platform marks a notable improvement in simplifying the school selection process for parents and guardians by providing a user-friendly interface that consolidates and compares school information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effectively.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</a:rPr>
              <a:t>It successfully bridges the information gap between schools and parents, empowering families to make informed educational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choices.​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41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14323" y="-61938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674203" y="45875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Future Work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 flipV="1">
            <a:off x="813334" y="1061750"/>
            <a:ext cx="3952630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899114" y="1632499"/>
            <a:ext cx="10714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Discussion Platform.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Advanced Filter.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Job Opening Section.</a:t>
            </a:r>
          </a:p>
          <a:p>
            <a:pPr marL="571500" lvl="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</a:rPr>
              <a:t>Mobile App.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08" y="1386578"/>
            <a:ext cx="5888122" cy="44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394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79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E3CD6BEF-379A-4494-A8A5-44D0104E599A}"/>
              </a:ext>
            </a:extLst>
          </p:cNvPr>
          <p:cNvSpPr/>
          <p:nvPr/>
        </p:nvSpPr>
        <p:spPr>
          <a:xfrm>
            <a:off x="10747405" y="-728570"/>
            <a:ext cx="2251881" cy="2345099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6C6DB8-7D52-4A72-A051-2BFEF0CC54A2}"/>
              </a:ext>
            </a:extLst>
          </p:cNvPr>
          <p:cNvSpPr txBox="1"/>
          <p:nvPr/>
        </p:nvSpPr>
        <p:spPr>
          <a:xfrm>
            <a:off x="497553" y="375057"/>
            <a:ext cx="6641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Agenda</a:t>
            </a:r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/>
            </a:r>
            <a:b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</a:b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3028820" y="1091308"/>
            <a:ext cx="1579419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77636" y="1357667"/>
            <a:ext cx="57080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Introduction</a:t>
            </a:r>
            <a:endParaRPr lang="x-none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Problem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Statement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Literature </a:t>
            </a: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Project Scope</a:t>
            </a:r>
            <a:endParaRPr lang="en-US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Stakeholders</a:t>
            </a:r>
            <a:endParaRPr lang="x-none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Project Development Methodology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D</a:t>
            </a:r>
            <a:r>
              <a:rPr lang="en-US" sz="2400" dirty="0" err="1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ata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 Gathering from Schools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Structural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System Description</a:t>
            </a:r>
            <a:endParaRPr lang="en-US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Tools &amp; </a:t>
            </a:r>
            <a:r>
              <a:rPr lang="x-none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Technologies</a:t>
            </a:r>
            <a:endParaRPr lang="x-none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Implementation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x-none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Expected 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Conclusion &amp; 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References</a:t>
            </a:r>
          </a:p>
          <a:p>
            <a:pPr lvl="1"/>
            <a:endParaRPr lang="x-none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x-none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60" y="0"/>
            <a:ext cx="4554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65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5" y="0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585606" y="2644169"/>
            <a:ext cx="9901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Project Demo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66381" y="-736158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3697007" y="3521780"/>
            <a:ext cx="3752664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154031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0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0"/>
            <a:ext cx="1230543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4117692" y="2433650"/>
            <a:ext cx="295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Thank</a:t>
            </a:r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x-none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you</a:t>
            </a:r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!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4677645" y="3103456"/>
            <a:ext cx="2186539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595004" y="-592670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37789" y="3772419"/>
            <a:ext cx="5266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400" b="1" dirty="0" smtClean="0">
                <a:solidFill>
                  <a:schemeClr val="bg1"/>
                </a:solidFill>
              </a:rPr>
              <a:t>Do You have any Questions???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9524" y="4350327"/>
            <a:ext cx="930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111872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69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78812" y="-65037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38692" y="47556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Introduction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043303"/>
            <a:ext cx="2387065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738692" y="1801109"/>
            <a:ext cx="10714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The Schools-Hub project aims to develop a comprehensive platform to assist parents in selecting the best school for their children based on various criteria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With the increasing number of educational institutions and varying standards, choosing the right school has become a complex decision for parents. Schools-Hub simplifies this process by providing a centralized information hub.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172099" y="5029340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6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34036" y="-562247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691456" y="506345"/>
            <a:ext cx="469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Problem</a:t>
            </a:r>
            <a:r>
              <a:rPr lang="x-none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Statement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4" y="1043303"/>
            <a:ext cx="4271283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813335" y="1689634"/>
            <a:ext cx="10714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Parents face significant difficulties in selecting the right school for their children due to a complex decision-making process and an overload of scattered information. Three primary problems include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Expensive </a:t>
            </a:r>
            <a:r>
              <a:rPr lang="en-US" sz="240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and Difficult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Lack of Centralized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Time Consuming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50740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678812" y="-65037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38692" y="475569"/>
            <a:ext cx="454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Literature Review 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043303"/>
            <a:ext cx="2387065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738692" y="1801109"/>
            <a:ext cx="1071461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Based on various research articles, several key factors have been identified that significantly influence parental choice in school selection. These factors include:</a:t>
            </a:r>
          </a:p>
          <a:p>
            <a:pPr lvl="1"/>
            <a:endParaRPr lang="en-US" sz="24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Cost and Affordability: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 The impact of tuition fees and overall affordability on school selection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Facilities and Infrastructure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: The impact of school facilities on parental decisions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Extracurricular Activities: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The role of sports, arts, and other activities in shaping parental preferences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Location and Accessibility: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How the proximity of the school affects selection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  <a:cs typeface="Aldhabi" panose="01000000000000000000" pitchFamily="2" charset="-7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Reputation and Reviews: 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  <a:cs typeface="Aldhabi" panose="01000000000000000000" pitchFamily="2" charset="-78"/>
              </a:rPr>
              <a:t>The influence of a school's reputation and parental reviews.</a:t>
            </a:r>
          </a:p>
        </p:txBody>
      </p:sp>
    </p:spTree>
    <p:extLst>
      <p:ext uri="{BB962C8B-B14F-4D97-AF65-F5344CB8AC3E}">
        <p14:creationId xmlns:p14="http://schemas.microsoft.com/office/powerpoint/2010/main" val="2636436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06023" y="495249"/>
            <a:ext cx="9901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Project Scope</a:t>
            </a:r>
          </a:p>
          <a:p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6" y="1110836"/>
            <a:ext cx="2521536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1099828" y="1515723"/>
            <a:ext cx="10154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badi" panose="020B0604020104020204"/>
              </a:rPr>
              <a:t>The proposed system will offer </a:t>
            </a: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the following services: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Comprehensive School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Profiles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Advance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Filters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Ratings and Reviews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System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AI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Bot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Blogs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14891" y="-63069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71" y="2326270"/>
            <a:ext cx="5344170" cy="35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84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06023" y="495249"/>
            <a:ext cx="990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Stakeholders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6" y="1110836"/>
            <a:ext cx="2521536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1099828" y="1515723"/>
            <a:ext cx="10154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Abadi" panose="020B0604020104020204"/>
              </a:rPr>
              <a:t>The Stakeholders of out System are: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Parents or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Guardians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Schools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Development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Team</a:t>
            </a:r>
            <a:endParaRPr lang="en-US" sz="2400" b="1" dirty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Project Supervisor</a:t>
            </a:r>
            <a:endParaRPr lang="en-US" sz="2400" b="1" dirty="0" smtClean="0">
              <a:solidFill>
                <a:schemeClr val="bg1"/>
              </a:solidFill>
              <a:latin typeface="Abadi" panose="020B060402010402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Project Committee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badi" panose="020B060402010402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14891" y="-63069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00" y="2213793"/>
            <a:ext cx="5883113" cy="391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0" y="-25878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06023" y="449977"/>
            <a:ext cx="990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Project Development</a:t>
            </a:r>
            <a:r>
              <a:rPr lang="x-none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Methodology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6" y="1110836"/>
            <a:ext cx="2521536" cy="457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706023" y="1787247"/>
            <a:ext cx="101546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Planning and Requirements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Analysis</a:t>
            </a: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Conduct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initial research and gather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from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schools and research articles. Design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surveys for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schools.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Interface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Design: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Create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a user-friendly and engaging interface tailored to the diverse needs of users.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Development and </a:t>
            </a: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Coding: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Implement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a development process using the MERN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stack.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Testing</a:t>
            </a: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Conduct thorough testing at the end of each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iteration.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latin typeface="Abadi" panose="020B0604020104020204"/>
              </a:rPr>
              <a:t>Reviewing: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Regularly </a:t>
            </a:r>
            <a:r>
              <a:rPr lang="en-US" sz="2000" dirty="0">
                <a:solidFill>
                  <a:schemeClr val="bg1"/>
                </a:solidFill>
                <a:latin typeface="Abadi" panose="020B0604020104020204"/>
              </a:rPr>
              <a:t>review progress and gather feedback from stakeholders.</a:t>
            </a:r>
            <a:endParaRPr lang="en-US" sz="2000" dirty="0" smtClean="0">
              <a:solidFill>
                <a:schemeClr val="bg1"/>
              </a:solidFill>
              <a:latin typeface="Abadi" panose="020B0604020104020204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Abadi" panose="020B0604020104020204"/>
              </a:rPr>
              <a:t>Launching: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/>
              </a:rPr>
              <a:t>Launch the Platform.</a:t>
            </a:r>
            <a:endParaRPr lang="en-US" sz="2000" dirty="0">
              <a:solidFill>
                <a:schemeClr val="bg1"/>
              </a:solidFill>
              <a:latin typeface="Abadi" panose="020B060402010402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14891" y="-630692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76" y="2240255"/>
            <a:ext cx="4783304" cy="3100392"/>
          </a:xfr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406668" y="1248454"/>
            <a:ext cx="990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Agile Methodology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31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1B530CB-3B76-40B8-9469-D1D67E9379CD}"/>
              </a:ext>
            </a:extLst>
          </p:cNvPr>
          <p:cNvSpPr/>
          <p:nvPr/>
        </p:nvSpPr>
        <p:spPr>
          <a:xfrm>
            <a:off x="-2595" y="-12700"/>
            <a:ext cx="12194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2C3D755-A1E6-4484-8BF9-A813FE63757C}"/>
              </a:ext>
            </a:extLst>
          </p:cNvPr>
          <p:cNvSpPr txBox="1"/>
          <p:nvPr/>
        </p:nvSpPr>
        <p:spPr>
          <a:xfrm>
            <a:off x="742118" y="484483"/>
            <a:ext cx="990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Data Gathering from Schools</a:t>
            </a:r>
            <a:endParaRPr lang="en-US" sz="3600" dirty="0">
              <a:solidFill>
                <a:schemeClr val="bg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3E4E22CA-8D38-4019-A2D3-3EEA8FB4D09C}"/>
              </a:ext>
            </a:extLst>
          </p:cNvPr>
          <p:cNvSpPr/>
          <p:nvPr/>
        </p:nvSpPr>
        <p:spPr>
          <a:xfrm>
            <a:off x="813335" y="1102578"/>
            <a:ext cx="3704877" cy="5397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9D38E44-3ABD-4ABA-988C-B5C0982C3FF3}"/>
              </a:ext>
            </a:extLst>
          </p:cNvPr>
          <p:cNvSpPr txBox="1"/>
          <p:nvPr/>
        </p:nvSpPr>
        <p:spPr>
          <a:xfrm>
            <a:off x="999655" y="1319098"/>
            <a:ext cx="101546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A generalized survey form was created and distributed to collect necessary information about the schools. This form included fields for details that parents typically look for when choosing a school for their </a:t>
            </a: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child, such as: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Facilities.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Curriculum.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Faculty.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extracurricular activities.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badi" panose="020B0604020104020204" pitchFamily="34" charset="0"/>
              </a:rPr>
              <a:t>Fee Structure.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3263E9DB-FA43-493E-8C40-4109369F2AAB}"/>
              </a:ext>
            </a:extLst>
          </p:cNvPr>
          <p:cNvSpPr/>
          <p:nvPr/>
        </p:nvSpPr>
        <p:spPr>
          <a:xfrm>
            <a:off x="10760625" y="-641458"/>
            <a:ext cx="2251881" cy="2251881"/>
          </a:xfrm>
          <a:prstGeom prst="ellipse">
            <a:avLst/>
          </a:prstGeom>
          <a:noFill/>
          <a:ln w="317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038994F-80E5-432D-ACC3-B08000400751}"/>
              </a:ext>
            </a:extLst>
          </p:cNvPr>
          <p:cNvSpPr/>
          <p:nvPr/>
        </p:nvSpPr>
        <p:spPr>
          <a:xfrm>
            <a:off x="-1542449" y="5195594"/>
            <a:ext cx="3084897" cy="3084897"/>
          </a:xfrm>
          <a:prstGeom prst="ellipse">
            <a:avLst/>
          </a:prstGeom>
          <a:noFill/>
          <a:ln w="3175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2462612"/>
            <a:ext cx="5327681" cy="35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57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</TotalTime>
  <Words>739</Words>
  <Application>Microsoft Office PowerPoint</Application>
  <PresentationFormat>Widescreen</PresentationFormat>
  <Paragraphs>163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Abadi</vt:lpstr>
      <vt:lpstr>Adobe Gothic Std B</vt:lpstr>
      <vt:lpstr>Aldhabi</vt:lpstr>
      <vt:lpstr>Arial</vt:lpstr>
      <vt:lpstr>Calibri</vt:lpstr>
      <vt:lpstr>Century Gothic</vt:lpstr>
      <vt:lpstr>Trebuchet MS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Saif Ibrahim</dc:creator>
  <cp:lastModifiedBy>USER</cp:lastModifiedBy>
  <cp:revision>274</cp:revision>
  <dcterms:created xsi:type="dcterms:W3CDTF">2021-04-11T19:30:11Z</dcterms:created>
  <dcterms:modified xsi:type="dcterms:W3CDTF">2024-06-03T05:33:35Z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